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78" r:id="rId5"/>
    <p:sldId id="281" r:id="rId6"/>
    <p:sldId id="282" r:id="rId7"/>
    <p:sldId id="285" r:id="rId8"/>
    <p:sldId id="283" r:id="rId9"/>
    <p:sldId id="286" r:id="rId10"/>
    <p:sldId id="288" r:id="rId11"/>
    <p:sldId id="290"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89"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12/26/2025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m4a"/><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jpeg"/><Relationship Id="rId5" Type="http://schemas.openxmlformats.org/officeDocument/2006/relationships/slideLayout" Target="../slideLayouts/slideLayout8.xml"/><Relationship Id="rId10" Type="http://schemas.openxmlformats.org/officeDocument/2006/relationships/image" Target="../media/image10.png"/><Relationship Id="rId4" Type="http://schemas.openxmlformats.org/officeDocument/2006/relationships/audio" Target="../media/media4.m4a"/><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1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ENEL1ED: Plot of Temperature vs Time graph of LM35 sensor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GROUP 5</a:t>
            </a:r>
            <a:endParaRPr lang="en-US" sz="2300" dirty="0"/>
          </a:p>
          <a:p>
            <a:pPr algn="l"/>
            <a:endParaRPr lang="en-US" sz="2300" dirty="0"/>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F393-9DEC-A38C-020D-1034C5A1CFB5}"/>
              </a:ext>
            </a:extLst>
          </p:cNvPr>
          <p:cNvSpPr>
            <a:spLocks noGrp="1"/>
          </p:cNvSpPr>
          <p:nvPr>
            <p:ph type="title"/>
          </p:nvPr>
        </p:nvSpPr>
        <p:spPr/>
        <p:txBody>
          <a:bodyPr/>
          <a:lstStyle/>
          <a:p>
            <a:r>
              <a:rPr lang="en-ZA" dirty="0"/>
              <a:t>Components Used </a:t>
            </a:r>
          </a:p>
        </p:txBody>
      </p:sp>
      <p:sp>
        <p:nvSpPr>
          <p:cNvPr id="3" name="Text Placeholder 2">
            <a:extLst>
              <a:ext uri="{FF2B5EF4-FFF2-40B4-BE49-F238E27FC236}">
                <a16:creationId xmlns:a16="http://schemas.microsoft.com/office/drawing/2014/main" id="{C924DD5E-7628-0072-ADC4-C40C7D88F8E3}"/>
              </a:ext>
            </a:extLst>
          </p:cNvPr>
          <p:cNvSpPr>
            <a:spLocks noGrp="1"/>
          </p:cNvSpPr>
          <p:nvPr>
            <p:ph type="body" idx="1"/>
          </p:nvPr>
        </p:nvSpPr>
        <p:spPr/>
        <p:txBody>
          <a:bodyPr/>
          <a:lstStyle/>
          <a:p>
            <a:r>
              <a:rPr lang="en-ZA" dirty="0"/>
              <a:t>Arduino Uno</a:t>
            </a:r>
          </a:p>
        </p:txBody>
      </p:sp>
      <p:pic>
        <p:nvPicPr>
          <p:cNvPr id="13" name="Picture Placeholder 12" descr="A close-up of a transistor">
            <a:extLst>
              <a:ext uri="{FF2B5EF4-FFF2-40B4-BE49-F238E27FC236}">
                <a16:creationId xmlns:a16="http://schemas.microsoft.com/office/drawing/2014/main" id="{587AABBC-AAD4-EC32-52EA-DCE046FCEA70}"/>
              </a:ext>
            </a:extLst>
          </p:cNvPr>
          <p:cNvPicPr>
            <a:picLocks noGrp="1"/>
          </p:cNvPicPr>
          <p:nvPr>
            <p:ph type="pic" idx="15"/>
          </p:nvPr>
        </p:nvPicPr>
        <p:blipFill>
          <a:blip r:embed="rId4"/>
          <a:srcRect l="-893" t="9042" r="-893" b="9042"/>
          <a:stretch>
            <a:fillRect/>
          </a:stretch>
        </p:blipFill>
        <p:spPr>
          <a:xfrm>
            <a:off x="4497662" y="1577039"/>
            <a:ext cx="3196675" cy="2324054"/>
          </a:xfrm>
        </p:spPr>
      </p:pic>
      <p:sp>
        <p:nvSpPr>
          <p:cNvPr id="5" name="Text Placeholder 4">
            <a:extLst>
              <a:ext uri="{FF2B5EF4-FFF2-40B4-BE49-F238E27FC236}">
                <a16:creationId xmlns:a16="http://schemas.microsoft.com/office/drawing/2014/main" id="{76F15445-9740-ED71-403F-87AD43EEC04D}"/>
              </a:ext>
            </a:extLst>
          </p:cNvPr>
          <p:cNvSpPr>
            <a:spLocks noGrp="1"/>
          </p:cNvSpPr>
          <p:nvPr>
            <p:ph type="body" sz="half" idx="18"/>
          </p:nvPr>
        </p:nvSpPr>
        <p:spPr/>
        <p:txBody>
          <a:bodyPr/>
          <a:lstStyle/>
          <a:p>
            <a:r>
              <a:rPr lang="en-US" b="1" dirty="0"/>
              <a:t>reads the electrical signal</a:t>
            </a:r>
            <a:r>
              <a:rPr lang="en-US" dirty="0"/>
              <a:t> coming from the LM35 and instantly </a:t>
            </a:r>
            <a:r>
              <a:rPr lang="en-US" b="1" dirty="0"/>
              <a:t>send that data</a:t>
            </a:r>
            <a:r>
              <a:rPr lang="en-US" dirty="0"/>
              <a:t> to our computer and MATLAB</a:t>
            </a:r>
            <a:endParaRPr lang="en-ZA" dirty="0"/>
          </a:p>
        </p:txBody>
      </p:sp>
      <p:sp>
        <p:nvSpPr>
          <p:cNvPr id="6" name="Text Placeholder 5">
            <a:extLst>
              <a:ext uri="{FF2B5EF4-FFF2-40B4-BE49-F238E27FC236}">
                <a16:creationId xmlns:a16="http://schemas.microsoft.com/office/drawing/2014/main" id="{D3C8C7F4-3418-B4E2-BF4A-B83EFF0F8D57}"/>
              </a:ext>
            </a:extLst>
          </p:cNvPr>
          <p:cNvSpPr>
            <a:spLocks noGrp="1"/>
          </p:cNvSpPr>
          <p:nvPr>
            <p:ph type="body" sz="quarter" idx="3"/>
          </p:nvPr>
        </p:nvSpPr>
        <p:spPr/>
        <p:txBody>
          <a:bodyPr/>
          <a:lstStyle/>
          <a:p>
            <a:r>
              <a:rPr lang="en-ZA" dirty="0"/>
              <a:t>LM35 Transistor</a:t>
            </a:r>
          </a:p>
        </p:txBody>
      </p:sp>
      <p:pic>
        <p:nvPicPr>
          <p:cNvPr id="15" name="Picture Placeholder 14" descr="A blue electronic device with black background&#10;&#10;AI-generated content may be incorrect.">
            <a:extLst>
              <a:ext uri="{FF2B5EF4-FFF2-40B4-BE49-F238E27FC236}">
                <a16:creationId xmlns:a16="http://schemas.microsoft.com/office/drawing/2014/main" id="{547DCC6B-1EE6-D0E2-C7F0-87612E9D3E9F}"/>
              </a:ext>
            </a:extLst>
          </p:cNvPr>
          <p:cNvPicPr>
            <a:picLocks noGrp="1" noChangeAspect="1"/>
          </p:cNvPicPr>
          <p:nvPr>
            <p:ph type="pic" idx="21"/>
          </p:nvPr>
        </p:nvPicPr>
        <p:blipFill>
          <a:blip r:embed="rId5"/>
          <a:srcRect l="-3687" t="-4386" r="-3687" b="-4386"/>
          <a:stretch>
            <a:fillRect/>
          </a:stretch>
        </p:blipFill>
        <p:spPr>
          <a:xfrm>
            <a:off x="913794" y="1577039"/>
            <a:ext cx="3092368" cy="2324054"/>
          </a:xfrm>
        </p:spPr>
      </p:pic>
      <p:sp>
        <p:nvSpPr>
          <p:cNvPr id="8" name="Text Placeholder 7">
            <a:extLst>
              <a:ext uri="{FF2B5EF4-FFF2-40B4-BE49-F238E27FC236}">
                <a16:creationId xmlns:a16="http://schemas.microsoft.com/office/drawing/2014/main" id="{A467B9E4-E5BA-F93C-1422-16D97177C2E4}"/>
              </a:ext>
            </a:extLst>
          </p:cNvPr>
          <p:cNvSpPr>
            <a:spLocks noGrp="1"/>
          </p:cNvSpPr>
          <p:nvPr>
            <p:ph type="body" sz="half" idx="19"/>
          </p:nvPr>
        </p:nvSpPr>
        <p:spPr/>
        <p:txBody>
          <a:bodyPr>
            <a:normAutofit/>
          </a:bodyPr>
          <a:lstStyle/>
          <a:p>
            <a:r>
              <a:rPr lang="en-US" dirty="0"/>
              <a:t>This transistor is used as a temperature chip. We use it because its output is a simple voltage signal that easily converts to Celsius</a:t>
            </a:r>
            <a:endParaRPr lang="en-ZA" dirty="0"/>
          </a:p>
        </p:txBody>
      </p:sp>
      <p:sp>
        <p:nvSpPr>
          <p:cNvPr id="9" name="Text Placeholder 8">
            <a:extLst>
              <a:ext uri="{FF2B5EF4-FFF2-40B4-BE49-F238E27FC236}">
                <a16:creationId xmlns:a16="http://schemas.microsoft.com/office/drawing/2014/main" id="{809C6D30-2462-7D94-0AFC-C69D9364F4B6}"/>
              </a:ext>
            </a:extLst>
          </p:cNvPr>
          <p:cNvSpPr>
            <a:spLocks noGrp="1"/>
          </p:cNvSpPr>
          <p:nvPr>
            <p:ph type="body" sz="quarter" idx="13"/>
          </p:nvPr>
        </p:nvSpPr>
        <p:spPr/>
        <p:txBody>
          <a:bodyPr/>
          <a:lstStyle/>
          <a:p>
            <a:r>
              <a:rPr lang="en-ZA" dirty="0"/>
              <a:t>Breadboard and Jumper wires</a:t>
            </a:r>
          </a:p>
        </p:txBody>
      </p:sp>
      <p:pic>
        <p:nvPicPr>
          <p:cNvPr id="17" name="Picture Placeholder 16" descr="A white electronic board with many wires&#10;&#10;AI-generated content may be incorrect.">
            <a:extLst>
              <a:ext uri="{FF2B5EF4-FFF2-40B4-BE49-F238E27FC236}">
                <a16:creationId xmlns:a16="http://schemas.microsoft.com/office/drawing/2014/main" id="{B0980671-CAD6-C044-0485-5AA69771EDEA}"/>
              </a:ext>
            </a:extLst>
          </p:cNvPr>
          <p:cNvPicPr>
            <a:picLocks noGrp="1" noChangeAspect="1"/>
          </p:cNvPicPr>
          <p:nvPr>
            <p:ph type="pic" idx="22"/>
          </p:nvPr>
        </p:nvPicPr>
        <p:blipFill>
          <a:blip r:embed="rId6"/>
          <a:srcRect l="58" t="1" r="58" b="1"/>
          <a:stretch>
            <a:fillRect/>
          </a:stretch>
        </p:blipFill>
        <p:spPr>
          <a:xfrm>
            <a:off x="8075698" y="1672124"/>
            <a:ext cx="3092368" cy="2231980"/>
          </a:xfrm>
        </p:spPr>
      </p:pic>
      <p:sp>
        <p:nvSpPr>
          <p:cNvPr id="11" name="Text Placeholder 10">
            <a:extLst>
              <a:ext uri="{FF2B5EF4-FFF2-40B4-BE49-F238E27FC236}">
                <a16:creationId xmlns:a16="http://schemas.microsoft.com/office/drawing/2014/main" id="{1E17823E-3C7F-A24E-50FF-8CBBFEBD4B7E}"/>
              </a:ext>
            </a:extLst>
          </p:cNvPr>
          <p:cNvSpPr>
            <a:spLocks noGrp="1"/>
          </p:cNvSpPr>
          <p:nvPr>
            <p:ph type="body" sz="half" idx="20"/>
          </p:nvPr>
        </p:nvSpPr>
        <p:spPr/>
        <p:txBody>
          <a:bodyPr/>
          <a:lstStyle/>
          <a:p>
            <a:r>
              <a:rPr lang="en-US" dirty="0"/>
              <a:t>These simply hold the sensor and the wires in place to ensure a </a:t>
            </a:r>
            <a:r>
              <a:rPr lang="en-US" b="1" dirty="0"/>
              <a:t>reliable connection</a:t>
            </a:r>
            <a:r>
              <a:rPr lang="en-US" dirty="0"/>
              <a:t> to the Arduino's power, ground, and signal pins</a:t>
            </a:r>
            <a:endParaRPr lang="en-ZA" dirty="0"/>
          </a:p>
        </p:txBody>
      </p:sp>
      <p:pic>
        <p:nvPicPr>
          <p:cNvPr id="18" name="ENEL1ED 1">
            <a:hlinkClick r:id="" action="ppaction://media"/>
            <a:extLst>
              <a:ext uri="{FF2B5EF4-FFF2-40B4-BE49-F238E27FC236}">
                <a16:creationId xmlns:a16="http://schemas.microsoft.com/office/drawing/2014/main" id="{8FD39783-7420-D901-54A7-216CBEA8A4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694529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55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6FBC-5D7C-722E-6B22-DCF381DBFEC6}"/>
              </a:ext>
            </a:extLst>
          </p:cNvPr>
          <p:cNvSpPr>
            <a:spLocks noGrp="1"/>
          </p:cNvSpPr>
          <p:nvPr>
            <p:ph type="title"/>
          </p:nvPr>
        </p:nvSpPr>
        <p:spPr>
          <a:xfrm>
            <a:off x="491613" y="373626"/>
            <a:ext cx="4395019" cy="1818968"/>
          </a:xfrm>
        </p:spPr>
        <p:txBody>
          <a:bodyPr/>
          <a:lstStyle/>
          <a:p>
            <a:r>
              <a:rPr lang="en-ZA" sz="3200" b="1" dirty="0"/>
              <a:t>Converting the Voltage readings into Temperature(</a:t>
            </a:r>
            <a:r>
              <a:rPr lang="en-ZA" sz="3200" b="1" dirty="0">
                <a:latin typeface="Cambria Math" panose="02040503050406030204" pitchFamily="18" charset="0"/>
                <a:ea typeface="Cambria Math" panose="02040503050406030204" pitchFamily="18" charset="0"/>
              </a:rPr>
              <a:t>°C</a:t>
            </a:r>
            <a:r>
              <a:rPr lang="en-ZA" sz="3200" b="1" dirty="0"/>
              <a:t>)</a:t>
            </a:r>
            <a:br>
              <a:rPr lang="en-ZA" dirty="0"/>
            </a:br>
            <a:endParaRPr lang="en-ZA" dirty="0"/>
          </a:p>
        </p:txBody>
      </p:sp>
      <p:pic>
        <p:nvPicPr>
          <p:cNvPr id="6" name="Content Placeholder 5">
            <a:extLst>
              <a:ext uri="{FF2B5EF4-FFF2-40B4-BE49-F238E27FC236}">
                <a16:creationId xmlns:a16="http://schemas.microsoft.com/office/drawing/2014/main" id="{3C26BF34-57EA-806C-1DE2-EFFC9DD12BEB}"/>
              </a:ext>
            </a:extLst>
          </p:cNvPr>
          <p:cNvPicPr>
            <a:picLocks noGrp="1" noChangeAspect="1"/>
          </p:cNvPicPr>
          <p:nvPr>
            <p:ph idx="1"/>
          </p:nvPr>
        </p:nvPicPr>
        <p:blipFill>
          <a:blip r:embed="rId4"/>
          <a:stretch>
            <a:fillRect/>
          </a:stretch>
        </p:blipFill>
        <p:spPr>
          <a:xfrm>
            <a:off x="5397910" y="800802"/>
            <a:ext cx="6008114" cy="3185882"/>
          </a:xfrm>
          <a:prstGeom prst="rect">
            <a:avLst/>
          </a:prstGeom>
          <a:effectLst>
            <a:outerShdw blurRad="25400" dir="17880000">
              <a:srgbClr val="000000">
                <a:alpha val="46000"/>
              </a:srgbClr>
            </a:outerShdw>
          </a:effectLst>
        </p:spPr>
      </p:pic>
      <p:sp>
        <p:nvSpPr>
          <p:cNvPr id="4" name="Text Placeholder 3">
            <a:extLst>
              <a:ext uri="{FF2B5EF4-FFF2-40B4-BE49-F238E27FC236}">
                <a16:creationId xmlns:a16="http://schemas.microsoft.com/office/drawing/2014/main" id="{9BB8A08C-E459-6A60-8F0C-F608C9A4015C}"/>
              </a:ext>
            </a:extLst>
          </p:cNvPr>
          <p:cNvSpPr>
            <a:spLocks noGrp="1"/>
          </p:cNvSpPr>
          <p:nvPr>
            <p:ph type="body" sz="half" idx="2"/>
          </p:nvPr>
        </p:nvSpPr>
        <p:spPr>
          <a:xfrm>
            <a:off x="491613" y="2507226"/>
            <a:ext cx="4395019" cy="3755922"/>
          </a:xfrm>
        </p:spPr>
        <p:txBody>
          <a:bodyPr>
            <a:normAutofit fontScale="92500" lnSpcReduction="10000"/>
          </a:bodyPr>
          <a:lstStyle/>
          <a:p>
            <a:pPr marL="285750" indent="-285750" algn="l">
              <a:buClr>
                <a:schemeClr val="tx1"/>
              </a:buClr>
              <a:buSzPct val="110000"/>
              <a:buFont typeface="Wingdings" panose="05000000000000000000" pitchFamily="2" charset="2"/>
              <a:buChar char="Ø"/>
            </a:pPr>
            <a:r>
              <a:rPr lang="en-US" dirty="0"/>
              <a:t>We used MATLAB's hardware support package to connect to the Arduino</a:t>
            </a:r>
          </a:p>
          <a:p>
            <a:pPr marL="285750" indent="-285750" algn="l">
              <a:buClr>
                <a:schemeClr val="tx1"/>
              </a:buClr>
              <a:buSzPct val="110000"/>
              <a:buFont typeface="Wingdings" panose="05000000000000000000" pitchFamily="2" charset="2"/>
              <a:buChar char="Ø"/>
            </a:pPr>
            <a:r>
              <a:rPr lang="en-US" dirty="0"/>
              <a:t>The voltage readings are then collected using the </a:t>
            </a:r>
            <a:r>
              <a:rPr lang="en-US" sz="1900" b="1" dirty="0" err="1"/>
              <a:t>readvoltage</a:t>
            </a:r>
            <a:r>
              <a:rPr lang="en-US" sz="2000" b="1" dirty="0"/>
              <a:t>() </a:t>
            </a:r>
            <a:r>
              <a:rPr lang="en-US" dirty="0"/>
              <a:t>function and stored in the </a:t>
            </a:r>
            <a:r>
              <a:rPr lang="en-US" sz="1900" b="1" dirty="0" err="1"/>
              <a:t>x_voltage</a:t>
            </a:r>
            <a:r>
              <a:rPr lang="en-US" sz="1900" b="1" dirty="0"/>
              <a:t> </a:t>
            </a:r>
            <a:r>
              <a:rPr lang="en-US" dirty="0"/>
              <a:t>array, where values are constantly added</a:t>
            </a:r>
            <a:endParaRPr lang="en-US" b="1" dirty="0"/>
          </a:p>
          <a:p>
            <a:pPr marL="285750" indent="-285750" algn="l">
              <a:buClr>
                <a:schemeClr val="tx1"/>
              </a:buClr>
              <a:buSzPct val="110000"/>
              <a:buFont typeface="Wingdings" panose="05000000000000000000" pitchFamily="2" charset="2"/>
              <a:buChar char="Ø"/>
            </a:pPr>
            <a:r>
              <a:rPr lang="en-US" sz="2400" b="1" dirty="0"/>
              <a:t>a</a:t>
            </a:r>
            <a:r>
              <a:rPr lang="en-US" dirty="0"/>
              <a:t> is the Arduino object we created at the start of the script. </a:t>
            </a:r>
            <a:r>
              <a:rPr lang="en-US" b="1" dirty="0"/>
              <a:t>'</a:t>
            </a:r>
            <a:r>
              <a:rPr lang="en-US" sz="2000" b="1" dirty="0"/>
              <a:t>A1</a:t>
            </a:r>
            <a:r>
              <a:rPr lang="en-US" b="1" dirty="0"/>
              <a:t>'</a:t>
            </a:r>
            <a:r>
              <a:rPr lang="en-US" dirty="0"/>
              <a:t> specifies the analog pin on the Arduino where we connected the LM35's output.</a:t>
            </a:r>
          </a:p>
          <a:p>
            <a:pPr marL="285750" indent="-285750" algn="l">
              <a:buClr>
                <a:schemeClr val="tx1"/>
              </a:buClr>
              <a:buSzPct val="110000"/>
              <a:buFont typeface="Wingdings" panose="05000000000000000000" pitchFamily="2" charset="2"/>
              <a:buChar char="Ø"/>
            </a:pPr>
            <a:r>
              <a:rPr lang="en-US" dirty="0"/>
              <a:t>The LM35 has a conversion factor of </a:t>
            </a:r>
            <a:r>
              <a:rPr lang="en-US" b="1" dirty="0"/>
              <a:t>10 millivolts per degree Celsius (10 mV/°C)</a:t>
            </a:r>
            <a:r>
              <a:rPr lang="en-US" dirty="0"/>
              <a:t>.</a:t>
            </a:r>
          </a:p>
          <a:p>
            <a:pPr marL="285750" indent="-285750" algn="l">
              <a:buClr>
                <a:schemeClr val="tx1"/>
              </a:buClr>
              <a:buSzPct val="110000"/>
              <a:buFont typeface="Wingdings" panose="05000000000000000000" pitchFamily="2" charset="2"/>
              <a:buChar char="Ø"/>
            </a:pPr>
            <a:r>
              <a:rPr lang="en-US" dirty="0"/>
              <a:t>After the conversion, the temperature readings are stored in the </a:t>
            </a:r>
            <a:r>
              <a:rPr lang="en-US" sz="1900" b="1" dirty="0" err="1"/>
              <a:t>x_temperature</a:t>
            </a:r>
            <a:r>
              <a:rPr lang="en-US" dirty="0"/>
              <a:t> array, </a:t>
            </a:r>
            <a:endParaRPr lang="en-ZA" dirty="0"/>
          </a:p>
        </p:txBody>
      </p:sp>
      <p:pic>
        <p:nvPicPr>
          <p:cNvPr id="8" name="Picture 7" descr="A screenshot of a computer program&#10;&#10;AI-generated content may be incorrect.">
            <a:extLst>
              <a:ext uri="{FF2B5EF4-FFF2-40B4-BE49-F238E27FC236}">
                <a16:creationId xmlns:a16="http://schemas.microsoft.com/office/drawing/2014/main" id="{90D6AC47-B3C5-B5D5-7682-E1D764154567}"/>
              </a:ext>
            </a:extLst>
          </p:cNvPr>
          <p:cNvPicPr>
            <a:picLocks noChangeAspect="1"/>
          </p:cNvPicPr>
          <p:nvPr/>
        </p:nvPicPr>
        <p:blipFill>
          <a:blip r:embed="rId5"/>
          <a:stretch>
            <a:fillRect/>
          </a:stretch>
        </p:blipFill>
        <p:spPr>
          <a:xfrm>
            <a:off x="5397910" y="4464257"/>
            <a:ext cx="6008114" cy="1505160"/>
          </a:xfrm>
          <a:prstGeom prst="rect">
            <a:avLst/>
          </a:prstGeom>
        </p:spPr>
      </p:pic>
      <p:pic>
        <p:nvPicPr>
          <p:cNvPr id="11" name="ENEL1ED 2">
            <a:hlinkClick r:id="" action="ppaction://media"/>
            <a:extLst>
              <a:ext uri="{FF2B5EF4-FFF2-40B4-BE49-F238E27FC236}">
                <a16:creationId xmlns:a16="http://schemas.microsoft.com/office/drawing/2014/main" id="{025DD61B-7EC2-00A1-3CE1-79C3A32113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77479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77AC-2744-C963-80AC-094EAC80C92D}"/>
              </a:ext>
            </a:extLst>
          </p:cNvPr>
          <p:cNvSpPr>
            <a:spLocks noGrp="1"/>
          </p:cNvSpPr>
          <p:nvPr>
            <p:ph type="title"/>
          </p:nvPr>
        </p:nvSpPr>
        <p:spPr>
          <a:xfrm>
            <a:off x="4957011" y="609600"/>
            <a:ext cx="6310546" cy="1296202"/>
          </a:xfrm>
        </p:spPr>
        <p:txBody>
          <a:bodyPr vert="horz" lIns="91440" tIns="45720" rIns="91440" bIns="45720" rtlCol="0" anchor="ctr">
            <a:normAutofit/>
          </a:bodyPr>
          <a:lstStyle/>
          <a:p>
            <a:r>
              <a:rPr lang="en-US" sz="4000" dirty="0"/>
              <a:t>Plotting Voltage vs Time </a:t>
            </a:r>
            <a:r>
              <a:rPr lang="en-US" sz="4000" dirty="0" err="1"/>
              <a:t>gragh</a:t>
            </a:r>
            <a:endParaRPr lang="en-US" sz="4000" dirty="0"/>
          </a:p>
        </p:txBody>
      </p:sp>
      <p:pic>
        <p:nvPicPr>
          <p:cNvPr id="17" name="Picture 16">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19" name="Rectangle 18">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 program&#10;&#10;AI-generated content may be incorrect.">
            <a:extLst>
              <a:ext uri="{FF2B5EF4-FFF2-40B4-BE49-F238E27FC236}">
                <a16:creationId xmlns:a16="http://schemas.microsoft.com/office/drawing/2014/main" id="{51610637-790D-0293-D4A2-B8263142D431}"/>
              </a:ext>
            </a:extLst>
          </p:cNvPr>
          <p:cNvPicPr>
            <a:picLocks noGrp="1" noChangeAspect="1"/>
          </p:cNvPicPr>
          <p:nvPr>
            <p:ph idx="1"/>
          </p:nvPr>
        </p:nvPicPr>
        <p:blipFill>
          <a:blip r:embed="rId8"/>
          <a:stretch>
            <a:fillRect/>
          </a:stretch>
        </p:blipFill>
        <p:spPr>
          <a:xfrm>
            <a:off x="317659" y="477298"/>
            <a:ext cx="3957148" cy="2743200"/>
          </a:xfrm>
          <a:prstGeom prst="rect">
            <a:avLst/>
          </a:prstGeom>
        </p:spPr>
      </p:pic>
      <p:pic>
        <p:nvPicPr>
          <p:cNvPr id="12" name="Picture 11" descr="A graph showing a voltage&#10;&#10;AI-generated content may be incorrect.">
            <a:extLst>
              <a:ext uri="{FF2B5EF4-FFF2-40B4-BE49-F238E27FC236}">
                <a16:creationId xmlns:a16="http://schemas.microsoft.com/office/drawing/2014/main" id="{8906860C-C43E-375B-A6A2-DD463F30155E}"/>
              </a:ext>
            </a:extLst>
          </p:cNvPr>
          <p:cNvPicPr>
            <a:picLocks noChangeAspect="1"/>
          </p:cNvPicPr>
          <p:nvPr/>
        </p:nvPicPr>
        <p:blipFill>
          <a:blip r:embed="rId9"/>
          <a:stretch>
            <a:fillRect/>
          </a:stretch>
        </p:blipFill>
        <p:spPr>
          <a:xfrm>
            <a:off x="120359" y="3637503"/>
            <a:ext cx="4154448" cy="2743200"/>
          </a:xfrm>
          <a:prstGeom prst="rect">
            <a:avLst/>
          </a:prstGeom>
        </p:spPr>
      </p:pic>
      <p:sp>
        <p:nvSpPr>
          <p:cNvPr id="4" name="Text Placeholder 3">
            <a:extLst>
              <a:ext uri="{FF2B5EF4-FFF2-40B4-BE49-F238E27FC236}">
                <a16:creationId xmlns:a16="http://schemas.microsoft.com/office/drawing/2014/main" id="{D97F30E0-8F1C-2161-0EDB-EB5BD2E6CCDF}"/>
              </a:ext>
            </a:extLst>
          </p:cNvPr>
          <p:cNvSpPr>
            <a:spLocks noGrp="1"/>
          </p:cNvSpPr>
          <p:nvPr>
            <p:ph type="body" sz="half" idx="2"/>
          </p:nvPr>
        </p:nvSpPr>
        <p:spPr>
          <a:xfrm>
            <a:off x="4957011" y="1905802"/>
            <a:ext cx="6310546" cy="3885398"/>
          </a:xfrm>
        </p:spPr>
        <p:txBody>
          <a:bodyPr vert="horz" lIns="91440" tIns="45720" rIns="91440" bIns="45720" rtlCol="0" anchor="t">
            <a:normAutofit/>
          </a:bodyPr>
          <a:lstStyle/>
          <a:p>
            <a:pPr marL="285750" indent="-285750" algn="l">
              <a:buFont typeface="Wingdings 2" charset="2"/>
              <a:buChar char="Ø"/>
            </a:pPr>
            <a:r>
              <a:rPr lang="en-US" dirty="0"/>
              <a:t>We use </a:t>
            </a:r>
            <a:r>
              <a:rPr lang="en-US" b="1" dirty="0"/>
              <a:t>plot(</a:t>
            </a:r>
            <a:r>
              <a:rPr lang="en-US" b="1" dirty="0" err="1"/>
              <a:t>time_vector</a:t>
            </a:r>
            <a:r>
              <a:rPr lang="en-US" b="1" dirty="0"/>
              <a:t>, </a:t>
            </a:r>
            <a:r>
              <a:rPr lang="en-US" b="1" dirty="0" err="1"/>
              <a:t>x_voltage</a:t>
            </a:r>
            <a:r>
              <a:rPr lang="en-US" b="1" dirty="0"/>
              <a:t>, 'b-') </a:t>
            </a:r>
            <a:r>
              <a:rPr lang="en-US" dirty="0"/>
              <a:t>inside the while loop to visualize the Voltage vs. Time graph continuously.</a:t>
            </a:r>
          </a:p>
          <a:p>
            <a:pPr marL="285750" indent="-285750" algn="l">
              <a:buFont typeface="Wingdings 2" charset="2"/>
              <a:buChar char="Ø"/>
            </a:pPr>
            <a:r>
              <a:rPr lang="en-US" dirty="0"/>
              <a:t>Where the </a:t>
            </a:r>
            <a:r>
              <a:rPr lang="en-US" dirty="0" err="1"/>
              <a:t>time_vector</a:t>
            </a:r>
            <a:r>
              <a:rPr lang="en-US" dirty="0"/>
              <a:t> is an array that is constantly updated with the </a:t>
            </a:r>
            <a:r>
              <a:rPr lang="en-US" dirty="0" err="1"/>
              <a:t>init_time</a:t>
            </a:r>
            <a:r>
              <a:rPr lang="en-US" dirty="0"/>
              <a:t> variable that is incremented within the while loop</a:t>
            </a:r>
          </a:p>
          <a:p>
            <a:pPr marL="285750" indent="-285750" algn="l">
              <a:buFont typeface="Wingdings 2" charset="2"/>
              <a:buChar char="Ø"/>
            </a:pPr>
            <a:r>
              <a:rPr lang="en-US" dirty="0"/>
              <a:t>The </a:t>
            </a:r>
            <a:r>
              <a:rPr lang="en-US" b="1" dirty="0" err="1"/>
              <a:t>drawnow</a:t>
            </a:r>
            <a:r>
              <a:rPr lang="en-US" dirty="0"/>
              <a:t> command is critical; it forces MATLAB to refresh the figure window in every iteration, enabling the real-time plotting effect.</a:t>
            </a:r>
          </a:p>
          <a:p>
            <a:pPr marL="285750" indent="-285750" algn="l">
              <a:buFont typeface="Wingdings 2" charset="2"/>
              <a:buChar char="Ø"/>
            </a:pPr>
            <a:r>
              <a:rPr lang="en-US" dirty="0"/>
              <a:t>The x - axis is labeled 'Time (s)' and the y-axis is labeled ‘Voltage (V)', providing clear context for the data.</a:t>
            </a:r>
          </a:p>
          <a:p>
            <a:pPr marL="285750" indent="-285750" algn="l">
              <a:buFont typeface="Wingdings 2" charset="2"/>
              <a:buChar char="Ø"/>
            </a:pPr>
            <a:r>
              <a:rPr lang="en-US" dirty="0"/>
              <a:t>The </a:t>
            </a:r>
            <a:r>
              <a:rPr lang="en-US" b="1" dirty="0"/>
              <a:t>pause (1) </a:t>
            </a:r>
            <a:r>
              <a:rPr lang="en-US" dirty="0"/>
              <a:t>allows for smoother plotting and also provides a second pause which allows data to be updated by the second</a:t>
            </a:r>
          </a:p>
          <a:p>
            <a:pPr marL="285750" indent="-285750" algn="l">
              <a:buFont typeface="Wingdings 2" charset="2"/>
              <a:buChar char="Ø"/>
            </a:pPr>
            <a:endParaRPr lang="en-US" dirty="0"/>
          </a:p>
          <a:p>
            <a:pPr algn="l"/>
            <a:endParaRPr lang="en-US" dirty="0"/>
          </a:p>
        </p:txBody>
      </p:sp>
      <p:pic>
        <p:nvPicPr>
          <p:cNvPr id="13" name="ENEL1ED(3) part1">
            <a:hlinkClick r:id="" action="ppaction://media"/>
            <a:extLst>
              <a:ext uri="{FF2B5EF4-FFF2-40B4-BE49-F238E27FC236}">
                <a16:creationId xmlns:a16="http://schemas.microsoft.com/office/drawing/2014/main" id="{075E8191-3E4E-033C-8684-1F7B83A0FA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774744" y="1855002"/>
            <a:ext cx="487363" cy="487363"/>
          </a:xfrm>
          <a:prstGeom prst="rect">
            <a:avLst/>
          </a:prstGeom>
        </p:spPr>
      </p:pic>
      <p:pic>
        <p:nvPicPr>
          <p:cNvPr id="14" name="ENEL1ED(3) part 2">
            <a:hlinkClick r:id="" action="ppaction://media"/>
            <a:extLst>
              <a:ext uri="{FF2B5EF4-FFF2-40B4-BE49-F238E27FC236}">
                <a16:creationId xmlns:a16="http://schemas.microsoft.com/office/drawing/2014/main" id="{92963C18-3A8D-800C-CA64-B0640162BB8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473825" y="1934385"/>
            <a:ext cx="487363" cy="487363"/>
          </a:xfrm>
          <a:prstGeom prst="rect">
            <a:avLst/>
          </a:prstGeom>
        </p:spPr>
      </p:pic>
    </p:spTree>
    <p:extLst>
      <p:ext uri="{BB962C8B-B14F-4D97-AF65-F5344CB8AC3E}">
        <p14:creationId xmlns:p14="http://schemas.microsoft.com/office/powerpoint/2010/main" val="346218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20" fill="hold"/>
                                        <p:tgtEl>
                                          <p:spTgt spid="13"/>
                                        </p:tgtEl>
                                      </p:cBhvr>
                                    </p:cmd>
                                  </p:childTnLst>
                                </p:cTn>
                              </p:par>
                            </p:childTnLst>
                          </p:cTn>
                        </p:par>
                        <p:par>
                          <p:cTn id="7" fill="hold">
                            <p:stCondLst>
                              <p:cond delay="102720"/>
                            </p:stCondLst>
                            <p:childTnLst>
                              <p:par>
                                <p:cTn id="8" presetID="1" presetClass="mediacall" presetSubtype="0" fill="hold" nodeType="afterEffect">
                                  <p:stCondLst>
                                    <p:cond delay="0"/>
                                  </p:stCondLst>
                                  <p:childTnLst>
                                    <p:cmd type="call" cmd="playFrom(0.0)">
                                      <p:cBhvr>
                                        <p:cTn id="9" dur="5572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3"/>
                </p:tgtEl>
              </p:cMediaNode>
            </p:audio>
            <p:audio>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260A-03BA-8F8D-4849-72DD3EC62DA1}"/>
              </a:ext>
            </a:extLst>
          </p:cNvPr>
          <p:cNvSpPr>
            <a:spLocks noGrp="1"/>
          </p:cNvSpPr>
          <p:nvPr>
            <p:ph type="title"/>
          </p:nvPr>
        </p:nvSpPr>
        <p:spPr>
          <a:xfrm>
            <a:off x="4957011" y="609600"/>
            <a:ext cx="6310546" cy="1296202"/>
          </a:xfrm>
        </p:spPr>
        <p:txBody>
          <a:bodyPr vert="horz" lIns="91440" tIns="45720" rIns="91440" bIns="45720" rtlCol="0" anchor="ctr">
            <a:normAutofit fontScale="90000"/>
          </a:bodyPr>
          <a:lstStyle/>
          <a:p>
            <a:r>
              <a:rPr lang="en-US" sz="3700" b="1" dirty="0"/>
              <a:t>Plotting the Temperature vs Time graph from Voltage vs Time graph</a:t>
            </a:r>
            <a:br>
              <a:rPr lang="en-US" sz="3700" b="1" dirty="0"/>
            </a:br>
            <a:endParaRPr lang="en-US" sz="3700" b="1" dirty="0"/>
          </a:p>
        </p:txBody>
      </p:sp>
      <p:pic>
        <p:nvPicPr>
          <p:cNvPr id="30" name="Picture 29">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32" name="Rectangle 31">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 program&#10;&#10;AI-generated content may be incorrect.">
            <a:extLst>
              <a:ext uri="{FF2B5EF4-FFF2-40B4-BE49-F238E27FC236}">
                <a16:creationId xmlns:a16="http://schemas.microsoft.com/office/drawing/2014/main" id="{5104126D-CE08-5673-0B15-4404FE6741DE}"/>
              </a:ext>
            </a:extLst>
          </p:cNvPr>
          <p:cNvPicPr>
            <a:picLocks noChangeAspect="1"/>
          </p:cNvPicPr>
          <p:nvPr/>
        </p:nvPicPr>
        <p:blipFill>
          <a:blip r:embed="rId6"/>
          <a:stretch>
            <a:fillRect/>
          </a:stretch>
        </p:blipFill>
        <p:spPr>
          <a:xfrm>
            <a:off x="213983" y="3657599"/>
            <a:ext cx="4150585" cy="2542233"/>
          </a:xfrm>
          <a:prstGeom prst="rect">
            <a:avLst/>
          </a:prstGeom>
        </p:spPr>
      </p:pic>
      <p:sp>
        <p:nvSpPr>
          <p:cNvPr id="4" name="Text Placeholder 3">
            <a:extLst>
              <a:ext uri="{FF2B5EF4-FFF2-40B4-BE49-F238E27FC236}">
                <a16:creationId xmlns:a16="http://schemas.microsoft.com/office/drawing/2014/main" id="{C28B6603-5C96-3FCB-C3C0-1417ACE5A1EF}"/>
              </a:ext>
            </a:extLst>
          </p:cNvPr>
          <p:cNvSpPr>
            <a:spLocks noGrp="1"/>
          </p:cNvSpPr>
          <p:nvPr>
            <p:ph type="body" sz="half" idx="2"/>
          </p:nvPr>
        </p:nvSpPr>
        <p:spPr>
          <a:xfrm>
            <a:off x="4957011" y="1905802"/>
            <a:ext cx="6310546" cy="3885398"/>
          </a:xfrm>
        </p:spPr>
        <p:txBody>
          <a:bodyPr vert="horz" lIns="91440" tIns="45720" rIns="91440" bIns="45720" rtlCol="0" anchor="t">
            <a:normAutofit/>
          </a:bodyPr>
          <a:lstStyle/>
          <a:p>
            <a:pPr marL="285750" indent="-285750" algn="l">
              <a:buFont typeface="Wingdings 2" charset="2"/>
              <a:buChar char="Ø"/>
            </a:pPr>
            <a:r>
              <a:rPr lang="en-US" dirty="0"/>
              <a:t>The essential step is converting the raw voltage into temperature using the LM35's 10 mV/</a:t>
            </a:r>
            <a:r>
              <a:rPr lang="en-US" dirty="0">
                <a:latin typeface="Cambria Math" panose="02040503050406030204" pitchFamily="18" charset="0"/>
                <a:ea typeface="Cambria Math" panose="02040503050406030204" pitchFamily="18" charset="0"/>
              </a:rPr>
              <a:t>°</a:t>
            </a:r>
            <a:r>
              <a:rPr lang="en-US" dirty="0"/>
              <a:t>C factor. In MATLAB, this is simple division: temperature = voltage / 0.01 discussed prior</a:t>
            </a:r>
          </a:p>
          <a:p>
            <a:pPr marL="285750" indent="-285750" algn="l">
              <a:buFont typeface="Wingdings 2" charset="2"/>
              <a:buChar char="Ø"/>
            </a:pPr>
            <a:r>
              <a:rPr lang="en-US" dirty="0"/>
              <a:t>Now instead of the </a:t>
            </a:r>
            <a:r>
              <a:rPr lang="en-US" sz="1800" b="1" dirty="0" err="1"/>
              <a:t>x_voltage</a:t>
            </a:r>
            <a:r>
              <a:rPr lang="en-US" sz="1800" b="1" dirty="0"/>
              <a:t> </a:t>
            </a:r>
            <a:r>
              <a:rPr lang="en-US" dirty="0"/>
              <a:t>array, the </a:t>
            </a:r>
            <a:r>
              <a:rPr lang="en-US" sz="1800" b="1" dirty="0" err="1"/>
              <a:t>x_temperature</a:t>
            </a:r>
            <a:r>
              <a:rPr lang="en-US" sz="1800" b="1" dirty="0"/>
              <a:t> </a:t>
            </a:r>
            <a:r>
              <a:rPr lang="en-US" dirty="0"/>
              <a:t>array is now plotted against the </a:t>
            </a:r>
            <a:r>
              <a:rPr lang="en-US" sz="1800" b="1" dirty="0" err="1"/>
              <a:t>time_vector</a:t>
            </a:r>
            <a:r>
              <a:rPr lang="en-US" dirty="0"/>
              <a:t>,</a:t>
            </a:r>
          </a:p>
          <a:p>
            <a:pPr marL="285750" indent="-285750" algn="l">
              <a:buFont typeface="Wingdings 2" charset="2"/>
              <a:buChar char="Ø"/>
            </a:pPr>
            <a:r>
              <a:rPr lang="en-US" dirty="0"/>
              <a:t>We then plot the converted data using </a:t>
            </a:r>
            <a:r>
              <a:rPr lang="en-US" sz="1800" b="1" dirty="0"/>
              <a:t>plot(</a:t>
            </a:r>
            <a:r>
              <a:rPr lang="en-US" sz="1800" b="1" dirty="0" err="1"/>
              <a:t>time_vector</a:t>
            </a:r>
            <a:r>
              <a:rPr lang="en-US" sz="1800" b="1" dirty="0"/>
              <a:t>, </a:t>
            </a:r>
            <a:r>
              <a:rPr lang="en-US" sz="1800" b="1" dirty="0" err="1"/>
              <a:t>x_temperature</a:t>
            </a:r>
            <a:r>
              <a:rPr lang="en-US" sz="1800" b="1" dirty="0"/>
              <a:t>, 'b-')</a:t>
            </a:r>
            <a:r>
              <a:rPr lang="en-US" dirty="0"/>
              <a:t>. The y-axis now accurately represents the temperature in degrees Celsius (</a:t>
            </a:r>
            <a:r>
              <a:rPr lang="en-US" dirty="0">
                <a:latin typeface="Cambria Math" panose="02040503050406030204" pitchFamily="18" charset="0"/>
                <a:ea typeface="Cambria Math" panose="02040503050406030204" pitchFamily="18" charset="0"/>
              </a:rPr>
              <a:t>°</a:t>
            </a:r>
            <a:r>
              <a:rPr lang="en-US" dirty="0"/>
              <a:t>C)</a:t>
            </a:r>
          </a:p>
          <a:p>
            <a:pPr marL="285750" indent="-285750" algn="l">
              <a:buFont typeface="Wingdings 2" charset="2"/>
              <a:buChar char="Ø"/>
            </a:pPr>
            <a:r>
              <a:rPr lang="en-US" dirty="0"/>
              <a:t>Comparing the 2 graphs, we see they have similar fluctuations and behavior for similar environments(e.g. at room temp) due to the LM35’s linear relationship between the voltage and temperature</a:t>
            </a:r>
          </a:p>
        </p:txBody>
      </p:sp>
      <p:pic>
        <p:nvPicPr>
          <p:cNvPr id="20" name="Picture 19" descr="A graph showing a temperature&#10;&#10;AI-generated content may be incorrect.">
            <a:extLst>
              <a:ext uri="{FF2B5EF4-FFF2-40B4-BE49-F238E27FC236}">
                <a16:creationId xmlns:a16="http://schemas.microsoft.com/office/drawing/2014/main" id="{820D5AD7-246B-BBE4-BA35-EA6D8EED0767}"/>
              </a:ext>
            </a:extLst>
          </p:cNvPr>
          <p:cNvPicPr>
            <a:picLocks noChangeAspect="1"/>
          </p:cNvPicPr>
          <p:nvPr/>
        </p:nvPicPr>
        <p:blipFill>
          <a:blip r:embed="rId7"/>
          <a:stretch>
            <a:fillRect/>
          </a:stretch>
        </p:blipFill>
        <p:spPr>
          <a:xfrm>
            <a:off x="213983" y="327615"/>
            <a:ext cx="4150585" cy="3156373"/>
          </a:xfrm>
          <a:prstGeom prst="rect">
            <a:avLst/>
          </a:prstGeom>
        </p:spPr>
      </p:pic>
      <p:pic>
        <p:nvPicPr>
          <p:cNvPr id="27" name="ENEL1ED(4)">
            <a:hlinkClick r:id="" action="ppaction://media"/>
            <a:extLst>
              <a:ext uri="{FF2B5EF4-FFF2-40B4-BE49-F238E27FC236}">
                <a16:creationId xmlns:a16="http://schemas.microsoft.com/office/drawing/2014/main" id="{040FCB28-68A5-02D1-5DFA-C25329C2A5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217828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27"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3AC22-8E73-C98C-F006-9D0BD41AAA44}"/>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US" sz="3100" dirty="0"/>
              <a:t>Testing/Evaluation: At Room Temperature</a:t>
            </a:r>
            <a:br>
              <a:rPr lang="en-US" sz="3100" dirty="0"/>
            </a:br>
            <a:endParaRPr lang="en-US" sz="3100" dirty="0"/>
          </a:p>
        </p:txBody>
      </p:sp>
      <p:sp>
        <p:nvSpPr>
          <p:cNvPr id="4" name="Text Placeholder 3">
            <a:extLst>
              <a:ext uri="{FF2B5EF4-FFF2-40B4-BE49-F238E27FC236}">
                <a16:creationId xmlns:a16="http://schemas.microsoft.com/office/drawing/2014/main" id="{78DABB77-67BF-1BE5-E529-48B0FCA49AAE}"/>
              </a:ext>
            </a:extLst>
          </p:cNvPr>
          <p:cNvSpPr>
            <a:spLocks noGrp="1"/>
          </p:cNvSpPr>
          <p:nvPr>
            <p:ph type="body" sz="half" idx="2"/>
          </p:nvPr>
        </p:nvSpPr>
        <p:spPr>
          <a:xfrm>
            <a:off x="913795" y="2279176"/>
            <a:ext cx="5978072" cy="3415672"/>
          </a:xfrm>
        </p:spPr>
        <p:txBody>
          <a:bodyPr vert="horz" lIns="91440" tIns="45720" rIns="91440" bIns="45720" rtlCol="0" anchor="ctr">
            <a:normAutofit/>
          </a:bodyPr>
          <a:lstStyle/>
          <a:p>
            <a:pPr marL="285750" indent="-285750" algn="l">
              <a:buFont typeface="Wingdings 2" charset="2"/>
              <a:buChar char="Ø"/>
            </a:pPr>
            <a:r>
              <a:rPr lang="en-US" dirty="0"/>
              <a:t>Test was conducted in an air-conditioned room (Library)</a:t>
            </a:r>
          </a:p>
          <a:p>
            <a:pPr marL="285750" indent="-285750" algn="l">
              <a:buFont typeface="Wingdings 2" charset="2"/>
              <a:buChar char="Ø"/>
            </a:pPr>
            <a:r>
              <a:rPr lang="en-US" dirty="0"/>
              <a:t>Temperature fluctuates between 21 and 22°C with 0,5°C ‘steps’ due to the Analog-to-Digital Converter (ADC) resolution</a:t>
            </a:r>
          </a:p>
          <a:p>
            <a:pPr marL="285750" indent="-285750" algn="l">
              <a:buFont typeface="Wingdings 2" charset="2"/>
              <a:buChar char="Ø"/>
            </a:pPr>
            <a:r>
              <a:rPr lang="en-US" dirty="0"/>
              <a:t>The test was conducted for about 5 minutes</a:t>
            </a:r>
          </a:p>
          <a:p>
            <a:pPr marL="285750" indent="-285750" algn="l">
              <a:buFont typeface="Wingdings 2" charset="2"/>
              <a:buChar char="Ø"/>
            </a:pPr>
            <a:r>
              <a:rPr lang="en-US" dirty="0"/>
              <a:t>Fluctuations that are out of range (21,5 ±0,5°C ) are due to environmental factors such as noises and Electromagnetic interference from nearby motors, phone</a:t>
            </a:r>
          </a:p>
          <a:p>
            <a:pPr marL="285750" indent="-285750" algn="l">
              <a:buFont typeface="Wingdings 2" charset="2"/>
              <a:buChar char="Ø"/>
            </a:pPr>
            <a:endParaRPr lang="en-US" dirty="0"/>
          </a:p>
        </p:txBody>
      </p:sp>
      <p:pic>
        <p:nvPicPr>
          <p:cNvPr id="14" name="Picture 1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8" name="ENEL1ED(5)_1">
            <a:hlinkClick r:id="" action="ppaction://media"/>
            <a:extLst>
              <a:ext uri="{FF2B5EF4-FFF2-40B4-BE49-F238E27FC236}">
                <a16:creationId xmlns:a16="http://schemas.microsoft.com/office/drawing/2014/main" id="{7E4D5215-0A88-AC5E-3E4C-8BE37457D8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pic>
        <p:nvPicPr>
          <p:cNvPr id="9" name="Content Placeholder 8" descr="A screen shot of a computer&#10;&#10;AI-generated content may be incorrect.">
            <a:extLst>
              <a:ext uri="{FF2B5EF4-FFF2-40B4-BE49-F238E27FC236}">
                <a16:creationId xmlns:a16="http://schemas.microsoft.com/office/drawing/2014/main" id="{D0B9A16C-D61E-5FA5-D6F7-20B08EF7D60C}"/>
              </a:ext>
            </a:extLst>
          </p:cNvPr>
          <p:cNvPicPr>
            <a:picLocks noGrp="1" noChangeAspect="1"/>
          </p:cNvPicPr>
          <p:nvPr>
            <p:ph idx="1"/>
          </p:nvPr>
        </p:nvPicPr>
        <p:blipFill>
          <a:blip r:embed="rId7"/>
          <a:stretch>
            <a:fillRect/>
          </a:stretch>
        </p:blipFill>
        <p:spPr>
          <a:xfrm>
            <a:off x="6980695" y="609599"/>
            <a:ext cx="4848902" cy="4887007"/>
          </a:xfrm>
        </p:spPr>
      </p:pic>
      <p:sp>
        <p:nvSpPr>
          <p:cNvPr id="10" name="TextBox 9">
            <a:extLst>
              <a:ext uri="{FF2B5EF4-FFF2-40B4-BE49-F238E27FC236}">
                <a16:creationId xmlns:a16="http://schemas.microsoft.com/office/drawing/2014/main" id="{BE2E510F-079A-C2C3-37DD-8F7B53E30398}"/>
              </a:ext>
            </a:extLst>
          </p:cNvPr>
          <p:cNvSpPr txBox="1"/>
          <p:nvPr/>
        </p:nvSpPr>
        <p:spPr>
          <a:xfrm>
            <a:off x="3116826" y="5614219"/>
            <a:ext cx="3657600" cy="923330"/>
          </a:xfrm>
          <a:prstGeom prst="rect">
            <a:avLst/>
          </a:prstGeom>
          <a:noFill/>
        </p:spPr>
        <p:txBody>
          <a:bodyPr wrap="square" rtlCol="0">
            <a:spAutoFit/>
          </a:bodyPr>
          <a:lstStyle/>
          <a:p>
            <a:r>
              <a:rPr lang="en-US" dirty="0"/>
              <a:t>Note: To see the video results, please use the link attached to the ‘README’ document</a:t>
            </a:r>
            <a:endParaRPr lang="en-ZA" dirty="0"/>
          </a:p>
        </p:txBody>
      </p:sp>
    </p:spTree>
    <p:extLst>
      <p:ext uri="{BB962C8B-B14F-4D97-AF65-F5344CB8AC3E}">
        <p14:creationId xmlns:p14="http://schemas.microsoft.com/office/powerpoint/2010/main" val="98386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9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108CC-7F31-17D7-AC38-067B737FC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C0E58-8A32-4CD5-C358-4D0132100810}"/>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US" sz="3100" dirty="0"/>
              <a:t>Testing/Evaluation: Touching the Sensor</a:t>
            </a:r>
            <a:br>
              <a:rPr lang="en-US" sz="3100" dirty="0"/>
            </a:br>
            <a:endParaRPr lang="en-US" sz="3100" dirty="0"/>
          </a:p>
        </p:txBody>
      </p:sp>
      <p:sp>
        <p:nvSpPr>
          <p:cNvPr id="4" name="Text Placeholder 3">
            <a:extLst>
              <a:ext uri="{FF2B5EF4-FFF2-40B4-BE49-F238E27FC236}">
                <a16:creationId xmlns:a16="http://schemas.microsoft.com/office/drawing/2014/main" id="{5A16A28E-A202-A4E2-3DDA-A5EF55BEB254}"/>
              </a:ext>
            </a:extLst>
          </p:cNvPr>
          <p:cNvSpPr>
            <a:spLocks noGrp="1"/>
          </p:cNvSpPr>
          <p:nvPr>
            <p:ph type="body" sz="half" idx="2"/>
          </p:nvPr>
        </p:nvSpPr>
        <p:spPr>
          <a:xfrm>
            <a:off x="913795" y="2279176"/>
            <a:ext cx="5978072" cy="3415672"/>
          </a:xfrm>
        </p:spPr>
        <p:txBody>
          <a:bodyPr vert="horz" lIns="91440" tIns="45720" rIns="91440" bIns="45720" rtlCol="0" anchor="ctr">
            <a:normAutofit/>
          </a:bodyPr>
          <a:lstStyle/>
          <a:p>
            <a:pPr marL="285750" indent="-285750" algn="l">
              <a:buFont typeface="Wingdings 2" charset="2"/>
              <a:buChar char="Ø"/>
            </a:pPr>
            <a:r>
              <a:rPr lang="en-US" dirty="0"/>
              <a:t>Test was conducted in an air-conditioned room (Library)</a:t>
            </a:r>
          </a:p>
          <a:p>
            <a:pPr marL="285750" indent="-285750" algn="l">
              <a:buFont typeface="Wingdings 2" charset="2"/>
              <a:buChar char="Ø"/>
            </a:pPr>
            <a:r>
              <a:rPr lang="en-US" dirty="0"/>
              <a:t>The sensor was held at t = 20s with thumb and pointing finger</a:t>
            </a:r>
          </a:p>
          <a:p>
            <a:pPr marL="285750" indent="-285750" algn="l">
              <a:buFont typeface="Wingdings 2" charset="2"/>
              <a:buChar char="Ø"/>
            </a:pPr>
            <a:r>
              <a:rPr lang="en-US" dirty="0"/>
              <a:t>The human body temperature is about 37 °C but that is the temp at the core, the temp by the limbs drops as you move away from the core(abdomen and chest area)</a:t>
            </a:r>
          </a:p>
          <a:p>
            <a:pPr marL="285750" indent="-285750" algn="l">
              <a:buFont typeface="Wingdings 2" charset="2"/>
              <a:buChar char="Ø"/>
            </a:pPr>
            <a:r>
              <a:rPr lang="en-US" dirty="0"/>
              <a:t>The test was conducted for about 5 minutes</a:t>
            </a:r>
          </a:p>
          <a:p>
            <a:pPr marL="285750" indent="-285750" algn="l">
              <a:buFont typeface="Wingdings 2" charset="2"/>
              <a:buChar char="Ø"/>
            </a:pPr>
            <a:r>
              <a:rPr lang="en-US" dirty="0"/>
              <a:t>After releasing the sensor, the temperature doesn’t immediately drop as the heat that has built up by the sensor is slowly dissipating until thermal equilibrium is reached between the environment and the sensor</a:t>
            </a:r>
          </a:p>
          <a:p>
            <a:pPr marL="285750" indent="-285750" algn="l">
              <a:buFont typeface="Wingdings 2" charset="2"/>
              <a:buChar char="Ø"/>
            </a:pPr>
            <a:endParaRPr lang="en-US" dirty="0"/>
          </a:p>
        </p:txBody>
      </p:sp>
      <p:pic>
        <p:nvPicPr>
          <p:cNvPr id="8" name="ENEL1ED(6)">
            <a:hlinkClick r:id="" action="ppaction://media"/>
            <a:extLst>
              <a:ext uri="{FF2B5EF4-FFF2-40B4-BE49-F238E27FC236}">
                <a16:creationId xmlns:a16="http://schemas.microsoft.com/office/drawing/2014/main" id="{94D826D3-6F12-D8DD-002A-DCD51D1256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pic>
        <p:nvPicPr>
          <p:cNvPr id="9" name="Content Placeholder 8" descr="A screen shot of a computer&#10;&#10;AI-generated content may be incorrect.">
            <a:extLst>
              <a:ext uri="{FF2B5EF4-FFF2-40B4-BE49-F238E27FC236}">
                <a16:creationId xmlns:a16="http://schemas.microsoft.com/office/drawing/2014/main" id="{49187B66-DC32-2218-3B0D-6D608F32DF6B}"/>
              </a:ext>
            </a:extLst>
          </p:cNvPr>
          <p:cNvPicPr>
            <a:picLocks noGrp="1" noChangeAspect="1"/>
          </p:cNvPicPr>
          <p:nvPr>
            <p:ph idx="1"/>
          </p:nvPr>
        </p:nvPicPr>
        <p:blipFill>
          <a:blip r:embed="rId5"/>
          <a:stretch>
            <a:fillRect/>
          </a:stretch>
        </p:blipFill>
        <p:spPr>
          <a:xfrm>
            <a:off x="7050243" y="766124"/>
            <a:ext cx="4877481" cy="4629841"/>
          </a:xfrm>
        </p:spPr>
      </p:pic>
      <p:sp>
        <p:nvSpPr>
          <p:cNvPr id="10" name="TextBox 9">
            <a:extLst>
              <a:ext uri="{FF2B5EF4-FFF2-40B4-BE49-F238E27FC236}">
                <a16:creationId xmlns:a16="http://schemas.microsoft.com/office/drawing/2014/main" id="{29A8CAED-03C0-D704-F2EE-BFB7AA3E29E9}"/>
              </a:ext>
            </a:extLst>
          </p:cNvPr>
          <p:cNvSpPr txBox="1"/>
          <p:nvPr/>
        </p:nvSpPr>
        <p:spPr>
          <a:xfrm>
            <a:off x="3116826" y="5614219"/>
            <a:ext cx="3657600" cy="923330"/>
          </a:xfrm>
          <a:prstGeom prst="rect">
            <a:avLst/>
          </a:prstGeom>
          <a:noFill/>
        </p:spPr>
        <p:txBody>
          <a:bodyPr wrap="square" rtlCol="0">
            <a:spAutoFit/>
          </a:bodyPr>
          <a:lstStyle/>
          <a:p>
            <a:r>
              <a:rPr lang="en-US" dirty="0"/>
              <a:t>Note: To see the video results, please use the link attached to the ‘README’ document</a:t>
            </a:r>
            <a:endParaRPr lang="en-ZA" dirty="0"/>
          </a:p>
        </p:txBody>
      </p:sp>
    </p:spTree>
    <p:extLst>
      <p:ext uri="{BB962C8B-B14F-4D97-AF65-F5344CB8AC3E}">
        <p14:creationId xmlns:p14="http://schemas.microsoft.com/office/powerpoint/2010/main" val="32765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3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FB06-279E-A008-522A-D2268C0BC420}"/>
              </a:ext>
            </a:extLst>
          </p:cNvPr>
          <p:cNvSpPr>
            <a:spLocks noGrp="1"/>
          </p:cNvSpPr>
          <p:nvPr>
            <p:ph type="title"/>
          </p:nvPr>
        </p:nvSpPr>
        <p:spPr/>
        <p:txBody>
          <a:bodyPr/>
          <a:lstStyle/>
          <a:p>
            <a:r>
              <a:rPr lang="en-ZA" dirty="0"/>
              <a:t>Results after 5 Minutes</a:t>
            </a:r>
          </a:p>
        </p:txBody>
      </p:sp>
      <p:sp>
        <p:nvSpPr>
          <p:cNvPr id="3" name="Text Placeholder 2">
            <a:extLst>
              <a:ext uri="{FF2B5EF4-FFF2-40B4-BE49-F238E27FC236}">
                <a16:creationId xmlns:a16="http://schemas.microsoft.com/office/drawing/2014/main" id="{F1F06C6F-410D-C3FC-DBB7-28A833EC999D}"/>
              </a:ext>
            </a:extLst>
          </p:cNvPr>
          <p:cNvSpPr>
            <a:spLocks noGrp="1"/>
          </p:cNvSpPr>
          <p:nvPr>
            <p:ph type="body" idx="1"/>
          </p:nvPr>
        </p:nvSpPr>
        <p:spPr/>
        <p:txBody>
          <a:bodyPr/>
          <a:lstStyle/>
          <a:p>
            <a:r>
              <a:rPr lang="en-ZA" dirty="0"/>
              <a:t>At room temperature</a:t>
            </a:r>
          </a:p>
        </p:txBody>
      </p:sp>
      <p:pic>
        <p:nvPicPr>
          <p:cNvPr id="8" name="Content Placeholder 7" descr="A screenshot of a computer&#10;&#10;AI-generated content may be incorrect.">
            <a:extLst>
              <a:ext uri="{FF2B5EF4-FFF2-40B4-BE49-F238E27FC236}">
                <a16:creationId xmlns:a16="http://schemas.microsoft.com/office/drawing/2014/main" id="{A0AD51B8-2225-CBC9-B474-52089131CEF7}"/>
              </a:ext>
            </a:extLst>
          </p:cNvPr>
          <p:cNvPicPr>
            <a:picLocks noGrp="1" noChangeAspect="1"/>
          </p:cNvPicPr>
          <p:nvPr>
            <p:ph sz="half" idx="2"/>
          </p:nvPr>
        </p:nvPicPr>
        <p:blipFill>
          <a:blip r:embed="rId4"/>
          <a:srcRect l="7918" t="19697" r="5514" b="1516"/>
          <a:stretch>
            <a:fillRect/>
          </a:stretch>
        </p:blipFill>
        <p:spPr>
          <a:xfrm>
            <a:off x="1046013" y="2822751"/>
            <a:ext cx="4897587" cy="2808000"/>
          </a:xfrm>
        </p:spPr>
      </p:pic>
      <p:sp>
        <p:nvSpPr>
          <p:cNvPr id="5" name="Text Placeholder 4">
            <a:extLst>
              <a:ext uri="{FF2B5EF4-FFF2-40B4-BE49-F238E27FC236}">
                <a16:creationId xmlns:a16="http://schemas.microsoft.com/office/drawing/2014/main" id="{E933B8EE-A8FD-9466-B61A-81DA15044516}"/>
              </a:ext>
            </a:extLst>
          </p:cNvPr>
          <p:cNvSpPr>
            <a:spLocks noGrp="1"/>
          </p:cNvSpPr>
          <p:nvPr>
            <p:ph type="body" sz="quarter" idx="3"/>
          </p:nvPr>
        </p:nvSpPr>
        <p:spPr/>
        <p:txBody>
          <a:bodyPr/>
          <a:lstStyle/>
          <a:p>
            <a:r>
              <a:rPr lang="en-ZA" dirty="0"/>
              <a:t>With the sensor touched</a:t>
            </a:r>
          </a:p>
        </p:txBody>
      </p:sp>
      <p:pic>
        <p:nvPicPr>
          <p:cNvPr id="10" name="Content Placeholder 9" descr="A graph showing the temperature&#10;&#10;AI-generated content may be incorrect.">
            <a:extLst>
              <a:ext uri="{FF2B5EF4-FFF2-40B4-BE49-F238E27FC236}">
                <a16:creationId xmlns:a16="http://schemas.microsoft.com/office/drawing/2014/main" id="{B361C3B8-5193-C4D0-0E99-51C171164BBF}"/>
              </a:ext>
            </a:extLst>
          </p:cNvPr>
          <p:cNvPicPr>
            <a:picLocks noGrp="1" noChangeAspect="1"/>
          </p:cNvPicPr>
          <p:nvPr>
            <p:ph sz="quarter" idx="4"/>
          </p:nvPr>
        </p:nvPicPr>
        <p:blipFill>
          <a:blip r:embed="rId5"/>
          <a:stretch>
            <a:fillRect/>
          </a:stretch>
        </p:blipFill>
        <p:spPr>
          <a:xfrm>
            <a:off x="6362700" y="2794460"/>
            <a:ext cx="4779963" cy="2858168"/>
          </a:xfrm>
        </p:spPr>
      </p:pic>
      <p:pic>
        <p:nvPicPr>
          <p:cNvPr id="12" name="C42E8657">
            <a:hlinkClick r:id="" action="ppaction://media"/>
            <a:extLst>
              <a:ext uri="{FF2B5EF4-FFF2-40B4-BE49-F238E27FC236}">
                <a16:creationId xmlns:a16="http://schemas.microsoft.com/office/drawing/2014/main" id="{32FC4376-AFD6-C5FF-981D-5758F8C42B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54327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Brought to you by: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err="1"/>
              <a:t>Mholi</a:t>
            </a:r>
            <a:r>
              <a:rPr lang="en-US" sz="2400" dirty="0"/>
              <a:t> Biyela(225159691)</a:t>
            </a:r>
          </a:p>
          <a:p>
            <a:pPr marL="36900" lvl="0" indent="0">
              <a:buNone/>
            </a:pPr>
            <a:r>
              <a:rPr lang="en-US" sz="2400" dirty="0" err="1"/>
              <a:t>Okwami</a:t>
            </a:r>
            <a:r>
              <a:rPr lang="en-US" sz="2400" dirty="0"/>
              <a:t> Cele(225060127)</a:t>
            </a:r>
          </a:p>
          <a:p>
            <a:pPr marL="36900" lvl="0" indent="0">
              <a:buNone/>
            </a:pPr>
            <a:r>
              <a:rPr lang="en-US" sz="2400" dirty="0"/>
              <a:t>Samukelo Jili(225004064)</a:t>
            </a:r>
          </a:p>
          <a:p>
            <a:pPr marL="36900" lvl="0" indent="0">
              <a:buNone/>
            </a:pPr>
            <a:r>
              <a:rPr lang="en-US" sz="2400" dirty="0"/>
              <a:t>Thokozani Matlala(225141078)</a:t>
            </a:r>
          </a:p>
          <a:p>
            <a:pPr marL="36900" lvl="0" indent="0">
              <a:buNone/>
            </a:pPr>
            <a:r>
              <a:rPr lang="en-US" sz="2400" dirty="0" err="1"/>
              <a:t>Khulakahle</a:t>
            </a:r>
            <a:r>
              <a:rPr lang="en-US" sz="2400" dirty="0"/>
              <a:t> Mazibuko(225093096)</a:t>
            </a:r>
          </a:p>
          <a:p>
            <a:endParaRPr lang="en-US" sz="2400" dirty="0"/>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{1D5D7554-5455-4AEE-9699-67349F49E21B}tf55705232_win32</Template>
  <TotalTime>4762</TotalTime>
  <Words>741</Words>
  <Application>Microsoft Office PowerPoint</Application>
  <PresentationFormat>Widescreen</PresentationFormat>
  <Paragraphs>49</Paragraphs>
  <Slides>9</Slides>
  <Notes>1</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Cambria Math</vt:lpstr>
      <vt:lpstr>Goudy Old Style</vt:lpstr>
      <vt:lpstr>Wingdings</vt:lpstr>
      <vt:lpstr>Wingdings 2</vt:lpstr>
      <vt:lpstr>SlateVTI</vt:lpstr>
      <vt:lpstr>ENEL1ED: Plot of Temperature vs Time graph of LM35 sensor</vt:lpstr>
      <vt:lpstr>Components Used </vt:lpstr>
      <vt:lpstr>Converting the Voltage readings into Temperature(°C) </vt:lpstr>
      <vt:lpstr>Plotting Voltage vs Time gragh</vt:lpstr>
      <vt:lpstr>Plotting the Temperature vs Time graph from Voltage vs Time graph </vt:lpstr>
      <vt:lpstr>Testing/Evaluation: At Room Temperature </vt:lpstr>
      <vt:lpstr>Testing/Evaluation: Touching the Sensor </vt:lpstr>
      <vt:lpstr>Results after 5 Minutes</vt:lpstr>
      <vt:lpstr>Brought to you by: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Samukelo Jili (225004064)</dc:creator>
  <cp:lastModifiedBy>Samukelo Jili (225004064)</cp:lastModifiedBy>
  <cp:revision>15</cp:revision>
  <dcterms:created xsi:type="dcterms:W3CDTF">2025-10-25T11:40:56Z</dcterms:created>
  <dcterms:modified xsi:type="dcterms:W3CDTF">2025-12-26T19:20:11Z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